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86"/>
  </p:notesMasterIdLst>
  <p:sldIdLst>
    <p:sldId id="452" r:id="rId2"/>
    <p:sldId id="415" r:id="rId3"/>
    <p:sldId id="418" r:id="rId4"/>
    <p:sldId id="420" r:id="rId5"/>
    <p:sldId id="459" r:id="rId6"/>
    <p:sldId id="445" r:id="rId7"/>
    <p:sldId id="447" r:id="rId8"/>
    <p:sldId id="425" r:id="rId9"/>
    <p:sldId id="448" r:id="rId10"/>
    <p:sldId id="450" r:id="rId11"/>
    <p:sldId id="438" r:id="rId12"/>
    <p:sldId id="440" r:id="rId13"/>
    <p:sldId id="442" r:id="rId14"/>
    <p:sldId id="443" r:id="rId15"/>
    <p:sldId id="444" r:id="rId16"/>
    <p:sldId id="454" r:id="rId17"/>
    <p:sldId id="258" r:id="rId18"/>
    <p:sldId id="267" r:id="rId19"/>
    <p:sldId id="424" r:id="rId20"/>
    <p:sldId id="269" r:id="rId21"/>
    <p:sldId id="270" r:id="rId22"/>
    <p:sldId id="271" r:id="rId23"/>
    <p:sldId id="272" r:id="rId24"/>
    <p:sldId id="274" r:id="rId25"/>
    <p:sldId id="294" r:id="rId26"/>
    <p:sldId id="455" r:id="rId27"/>
    <p:sldId id="305" r:id="rId28"/>
    <p:sldId id="308" r:id="rId29"/>
    <p:sldId id="456" r:id="rId30"/>
    <p:sldId id="333" r:id="rId31"/>
    <p:sldId id="334" r:id="rId32"/>
    <p:sldId id="336" r:id="rId33"/>
    <p:sldId id="337" r:id="rId34"/>
    <p:sldId id="343" r:id="rId35"/>
    <p:sldId id="344" r:id="rId36"/>
    <p:sldId id="345" r:id="rId37"/>
    <p:sldId id="346" r:id="rId38"/>
    <p:sldId id="347" r:id="rId39"/>
    <p:sldId id="348" r:id="rId40"/>
    <p:sldId id="338" r:id="rId41"/>
    <p:sldId id="339" r:id="rId42"/>
    <p:sldId id="349" r:id="rId43"/>
    <p:sldId id="350" r:id="rId44"/>
    <p:sldId id="351" r:id="rId45"/>
    <p:sldId id="340" r:id="rId46"/>
    <p:sldId id="341" r:id="rId47"/>
    <p:sldId id="342" r:id="rId48"/>
    <p:sldId id="352" r:id="rId49"/>
    <p:sldId id="353" r:id="rId50"/>
    <p:sldId id="354" r:id="rId51"/>
    <p:sldId id="355" r:id="rId52"/>
    <p:sldId id="328" r:id="rId53"/>
    <p:sldId id="329" r:id="rId54"/>
    <p:sldId id="386" r:id="rId55"/>
    <p:sldId id="457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3" r:id="rId71"/>
    <p:sldId id="372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92" r:id="rId83"/>
    <p:sldId id="390" r:id="rId84"/>
    <p:sldId id="391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801"/>
  </p:normalViewPr>
  <p:slideViewPr>
    <p:cSldViewPr snapToGrid="0">
      <p:cViewPr>
        <p:scale>
          <a:sx n="110" d="100"/>
          <a:sy n="110" d="100"/>
        </p:scale>
        <p:origin x="66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3273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752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05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52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16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392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72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55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4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915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8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77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4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2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25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306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1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16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72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8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25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591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1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582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9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297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01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5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9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42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561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9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661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9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189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45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994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11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545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88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641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788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061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610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4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10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81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407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7052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88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874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1288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71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109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72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4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46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51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40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140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3577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9343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4694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341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532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540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60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914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6986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675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624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671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043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Shape 1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927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Shape 1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892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2871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4334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52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917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0177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Shape 1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1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68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091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687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0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268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9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464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92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372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766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2907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66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B9D04-45C3-4A00-9AB7-C964F978430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4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399020" y="3005553"/>
            <a:ext cx="5254529" cy="126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Neural Networks</a:t>
            </a:r>
            <a:endParaRPr lang="en"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5252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Sigmoid</a:t>
            </a:r>
          </a:p>
        </p:txBody>
      </p:sp>
      <p:pic>
        <p:nvPicPr>
          <p:cNvPr id="1293" name="Shape 1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1295" name="Shape 1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1299" name="Shape 1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1301" name="Shape 1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9135" y="3432225"/>
            <a:ext cx="2317625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5245850" y="28869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ELU</a:t>
            </a:r>
          </a:p>
        </p:txBody>
      </p:sp>
      <p:pic>
        <p:nvPicPr>
          <p:cNvPr id="1304" name="Shape 13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1925" y="2967250"/>
            <a:ext cx="2168900" cy="417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1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64211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45" name="Shape 445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44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1" name="Shape 451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4" name="Shape 454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56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7" name="Shape 45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81231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>
            <a:stCxn id="48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92" name="Shape 492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6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7" name="Shape 49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3" name="Shape 503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4" name="Shape 504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33491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22824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262630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4673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28658" y="291526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smtClean="0"/>
              <a:t>Implementation</a:t>
            </a:r>
            <a:endParaRPr lang="en" sz="3000"/>
          </a:p>
        </p:txBody>
      </p:sp>
      <p:sp>
        <p:nvSpPr>
          <p:cNvPr id="925" name="Shape 925"/>
          <p:cNvSpPr/>
          <p:nvPr/>
        </p:nvSpPr>
        <p:spPr>
          <a:xfrm>
            <a:off x="1102125" y="2451379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753780" y="2209534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682680" y="2919723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1650824" y="2725728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796375" y="1870329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812600" y="3031354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862925" y="2252279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1447679"/>
            <a:ext cx="6108575" cy="294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02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271200" y="2798955"/>
            <a:ext cx="8872800" cy="126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Optimization -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Parameter Updates</a:t>
            </a:r>
            <a:endParaRPr lang="en"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426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682395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/>
              <a:t>Minibatch Stochastic Gradient Descent</a:t>
            </a:r>
            <a:endParaRPr lang="en" sz="3600" b="1" dirty="0"/>
          </a:p>
        </p:txBody>
      </p:sp>
      <p:sp>
        <p:nvSpPr>
          <p:cNvPr id="53" name="Shape 53"/>
          <p:cNvSpPr txBox="1"/>
          <p:nvPr/>
        </p:nvSpPr>
        <p:spPr>
          <a:xfrm>
            <a:off x="919525" y="807000"/>
            <a:ext cx="8168400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Loop: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Sample</a:t>
            </a:r>
            <a:r>
              <a:rPr lang="en" sz="2400"/>
              <a:t> a batch of data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Forward</a:t>
            </a:r>
            <a:r>
              <a:rPr lang="en" sz="2400"/>
              <a:t> prop it through the graph, get loss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Backprop</a:t>
            </a:r>
            <a:r>
              <a:rPr lang="en" sz="2400"/>
              <a:t> to calculate the gradients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Update</a:t>
            </a:r>
            <a:r>
              <a:rPr lang="en" sz="2400"/>
              <a:t> the parameters using the gradient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77" y="2856629"/>
            <a:ext cx="4478259" cy="199251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119550"/>
            <a:ext cx="49911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888825" y="2048050"/>
            <a:ext cx="5220000" cy="39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5" name="Shape 145"/>
          <p:cNvCxnSpPr>
            <a:endCxn id="144" idx="2"/>
          </p:cNvCxnSpPr>
          <p:nvPr/>
        </p:nvCxnSpPr>
        <p:spPr>
          <a:xfrm rot="10800000" flipH="1">
            <a:off x="2650225" y="2441650"/>
            <a:ext cx="1848600" cy="117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6" name="Shape 146"/>
          <p:cNvSpPr txBox="1"/>
          <p:nvPr/>
        </p:nvSpPr>
        <p:spPr>
          <a:xfrm>
            <a:off x="1567601" y="3556002"/>
            <a:ext cx="3614686" cy="5096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simple gradient descent </a:t>
            </a:r>
            <a:r>
              <a:rPr lang="en" sz="1800" dirty="0" smtClean="0">
                <a:solidFill>
                  <a:srgbClr val="FF0000"/>
                </a:solidFill>
              </a:rPr>
              <a:t>update</a:t>
            </a:r>
            <a:endParaRPr lang="e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7" y="801081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5451230" y="1746737"/>
            <a:ext cx="3529519" cy="233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network. </a:t>
            </a:r>
          </a:p>
          <a:p>
            <a:pPr lvl="0" algn="ctr" rtl="0">
              <a:spcBef>
                <a:spcPts val="0"/>
              </a:spcBef>
              <a:buNone/>
            </a:pPr>
            <a:endParaRPr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(Loss over mini-batches goes down over time.)</a:t>
            </a:r>
          </a:p>
        </p:txBody>
      </p:sp>
    </p:spTree>
    <p:extLst>
      <p:ext uri="{BB962C8B-B14F-4D97-AF65-F5344CB8AC3E}">
        <p14:creationId xmlns:p14="http://schemas.microsoft.com/office/powerpoint/2010/main" val="4387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7235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568475" y="2908475"/>
            <a:ext cx="3328799" cy="92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array of numbers 0...1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2424075" y="2270175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3" name="Shape 463"/>
          <p:cNvSpPr txBox="1"/>
          <p:nvPr/>
        </p:nvSpPr>
        <p:spPr>
          <a:xfrm>
            <a:off x="6228989" y="1960478"/>
            <a:ext cx="2201333" cy="6193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/>
              <a:t>3 </a:t>
            </a:r>
            <a:r>
              <a:rPr lang="en-US" sz="2400" dirty="0" smtClean="0"/>
              <a:t>different </a:t>
            </a:r>
            <a:r>
              <a:rPr lang="en" sz="2400" dirty="0" smtClean="0"/>
              <a:t>class </a:t>
            </a:r>
            <a:r>
              <a:rPr lang="en" sz="2400" dirty="0"/>
              <a:t>scores</a:t>
            </a:r>
          </a:p>
        </p:txBody>
      </p:sp>
      <p:sp>
        <p:nvSpPr>
          <p:cNvPr id="9" name="Shape 512"/>
          <p:cNvSpPr txBox="1"/>
          <p:nvPr/>
        </p:nvSpPr>
        <p:spPr>
          <a:xfrm>
            <a:off x="28875" y="46500"/>
            <a:ext cx="91151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Example: linear classification of an image </a:t>
            </a:r>
            <a:r>
              <a:rPr lang="en" sz="2400" dirty="0" smtClean="0"/>
              <a:t>(</a:t>
            </a:r>
            <a:r>
              <a:rPr lang="en" sz="2400" dirty="0">
                <a:solidFill>
                  <a:srgbClr val="FF0000"/>
                </a:solidFill>
              </a:rPr>
              <a:t>cat</a:t>
            </a:r>
            <a:r>
              <a:rPr lang="en" sz="2400" dirty="0"/>
              <a:t>/</a:t>
            </a:r>
            <a:r>
              <a:rPr lang="en" sz="2400" dirty="0">
                <a:solidFill>
                  <a:srgbClr val="38761D"/>
                </a:solidFill>
              </a:rPr>
              <a:t>dog</a:t>
            </a:r>
            <a:r>
              <a:rPr lang="en" sz="2400" dirty="0"/>
              <a:t>/</a:t>
            </a:r>
            <a:r>
              <a:rPr lang="en" sz="2400" dirty="0">
                <a:solidFill>
                  <a:srgbClr val="0000FF"/>
                </a:solidFill>
              </a:rPr>
              <a:t>ship</a:t>
            </a:r>
            <a:r>
              <a:rPr lang="en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hape 463"/>
              <p:cNvSpPr txBox="1"/>
              <p:nvPr/>
            </p:nvSpPr>
            <p:spPr>
              <a:xfrm>
                <a:off x="2430209" y="1434040"/>
                <a:ext cx="3421965" cy="516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mr-IN" sz="320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𝑊𝑥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" sz="3200" dirty="0"/>
              </a:p>
            </p:txBody>
          </p:sp>
        </mc:Choice>
        <mc:Fallback xmlns="">
          <p:sp>
            <p:nvSpPr>
              <p:cNvPr id="10" name="Shape 4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209" y="1434040"/>
                <a:ext cx="3421965" cy="516985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5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trajectory along which we converge towards the minimum with SGD</a:t>
            </a:r>
            <a:r>
              <a:rPr lang="en" sz="2400" dirty="0" smtClean="0">
                <a:solidFill>
                  <a:srgbClr val="0000FF"/>
                </a:solidFill>
              </a:rPr>
              <a:t>?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Momentum update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8" y="2675775"/>
            <a:ext cx="6410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9" y="1099495"/>
            <a:ext cx="4143375" cy="51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2326598" y="1820986"/>
            <a:ext cx="0" cy="63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2" name="Shape 212"/>
          <p:cNvSpPr/>
          <p:nvPr/>
        </p:nvSpPr>
        <p:spPr>
          <a:xfrm>
            <a:off x="526636" y="2911725"/>
            <a:ext cx="3643200" cy="23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4"/>
          <p:cNvSpPr txBox="1"/>
          <p:nvPr/>
        </p:nvSpPr>
        <p:spPr>
          <a:xfrm>
            <a:off x="69275" y="3756742"/>
            <a:ext cx="8971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Allows a velocity to “build up” along shallow directions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p:sp>
        <p:nvSpPr>
          <p:cNvPr id="10" name="Shape 245"/>
          <p:cNvSpPr/>
          <p:nvPr/>
        </p:nvSpPr>
        <p:spPr>
          <a:xfrm>
            <a:off x="5949258" y="1675146"/>
            <a:ext cx="170400" cy="170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246"/>
          <p:cNvCxnSpPr>
            <a:stCxn id="10" idx="6"/>
          </p:cNvCxnSpPr>
          <p:nvPr/>
        </p:nvCxnSpPr>
        <p:spPr>
          <a:xfrm>
            <a:off x="6119658" y="1760346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247"/>
          <p:cNvSpPr txBox="1"/>
          <p:nvPr/>
        </p:nvSpPr>
        <p:spPr>
          <a:xfrm>
            <a:off x="6253861" y="1842132"/>
            <a:ext cx="1189499" cy="3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13" name="Shape 248"/>
          <p:cNvCxnSpPr>
            <a:stCxn id="10" idx="0"/>
          </p:cNvCxnSpPr>
          <p:nvPr/>
        </p:nvCxnSpPr>
        <p:spPr>
          <a:xfrm rot="10800000" flipH="1">
            <a:off x="6034458" y="501246"/>
            <a:ext cx="640800" cy="117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249"/>
          <p:cNvSpPr txBox="1"/>
          <p:nvPr/>
        </p:nvSpPr>
        <p:spPr>
          <a:xfrm>
            <a:off x="5308562" y="599331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15" name="Shape 250"/>
          <p:cNvCxnSpPr/>
          <p:nvPr/>
        </p:nvCxnSpPr>
        <p:spPr>
          <a:xfrm>
            <a:off x="6677854" y="521078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251"/>
          <p:cNvCxnSpPr>
            <a:stCxn id="10" idx="7"/>
          </p:cNvCxnSpPr>
          <p:nvPr/>
        </p:nvCxnSpPr>
        <p:spPr>
          <a:xfrm rot="10800000" flipH="1">
            <a:off x="6094703" y="528000"/>
            <a:ext cx="1881900" cy="1172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" name="Shape 252"/>
          <p:cNvSpPr txBox="1"/>
          <p:nvPr/>
        </p:nvSpPr>
        <p:spPr>
          <a:xfrm>
            <a:off x="7099425" y="1018811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33350"/>
            <a:ext cx="4886325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Learning rate </a:t>
            </a:r>
            <a:r>
              <a:rPr lang="en" sz="2400" dirty="0"/>
              <a:t>i</a:t>
            </a:r>
            <a:r>
              <a:rPr lang="en" sz="2400" dirty="0" smtClean="0"/>
              <a:t>s still a hyperparameter</a:t>
            </a:r>
            <a:endParaRPr lang="en" sz="2400" dirty="0"/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785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4250150" y="1394700"/>
            <a:ext cx="4703999" cy="28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316575" y="1873375"/>
            <a:ext cx="4703999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e.g. decay learning rate by half every few epochs.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073849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3903150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271200" y="2966224"/>
            <a:ext cx="8872800" cy="126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Regularization of NN (</a:t>
            </a:r>
            <a:r>
              <a:rPr lang="en-US" sz="48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dropout</a:t>
            </a: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en"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1347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73150" y="39500"/>
            <a:ext cx="8864999" cy="11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Regularization: </a:t>
            </a:r>
            <a:r>
              <a:rPr lang="en" sz="3000" b="1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284275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107625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>
                <a:solidFill>
                  <a:srgbClr val="0000FF"/>
                </a:solidFill>
              </a:rPr>
              <a:t>[Srivastava et al., 2014]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030666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3100850" y="1025242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3787975" y="163309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787975" y="206469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787975" y="249629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787975" y="2942904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787975" y="3371329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4181575" y="1829892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4218150" y="226149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4181575" y="269309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4181575" y="3139717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4181575" y="356814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5038900" y="1592117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038900" y="2049317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5038900" y="2506517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5038900" y="2963717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038900" y="3344717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1826892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258532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2690198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2954657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174507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482392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182989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26149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269309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139717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3568142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162575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453498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33771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271200" y="2966224"/>
            <a:ext cx="8872800" cy="126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endParaRPr lang="en"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352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0" y="1014100"/>
            <a:ext cx="8816399" cy="3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15"/>
          <p:cNvSpPr txBox="1"/>
          <p:nvPr/>
        </p:nvSpPr>
        <p:spPr>
          <a:xfrm>
            <a:off x="669073" y="4279700"/>
            <a:ext cx="3713356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/>
              <a:t>How to learn W</a:t>
            </a:r>
            <a:r>
              <a:rPr lang="en-US" sz="2400" dirty="0"/>
              <a:t> </a:t>
            </a:r>
            <a:r>
              <a:rPr lang="en-US" sz="2400" dirty="0" smtClean="0"/>
              <a:t>and b?</a:t>
            </a:r>
            <a:endParaRPr lang="en" sz="2400" b="1" dirty="0"/>
          </a:p>
        </p:txBody>
      </p:sp>
      <p:sp>
        <p:nvSpPr>
          <p:cNvPr id="7" name="Shape 512"/>
          <p:cNvSpPr txBox="1"/>
          <p:nvPr/>
        </p:nvSpPr>
        <p:spPr>
          <a:xfrm>
            <a:off x="28875" y="46500"/>
            <a:ext cx="91151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Example: </a:t>
            </a:r>
            <a:r>
              <a:rPr lang="en-US" sz="2400" smtClean="0"/>
              <a:t>linear classification of an image </a:t>
            </a:r>
            <a:r>
              <a:rPr lang="en" sz="2400" dirty="0" smtClean="0"/>
              <a:t>(</a:t>
            </a:r>
            <a:r>
              <a:rPr lang="en" sz="2400" dirty="0">
                <a:solidFill>
                  <a:srgbClr val="FF0000"/>
                </a:solidFill>
              </a:rPr>
              <a:t>cat</a:t>
            </a:r>
            <a:r>
              <a:rPr lang="en" sz="2400" dirty="0"/>
              <a:t>/</a:t>
            </a:r>
            <a:r>
              <a:rPr lang="en" sz="2400" dirty="0">
                <a:solidFill>
                  <a:srgbClr val="38761D"/>
                </a:solidFill>
              </a:rPr>
              <a:t>dog</a:t>
            </a:r>
            <a:r>
              <a:rPr lang="en" sz="2400" dirty="0"/>
              <a:t>/</a:t>
            </a:r>
            <a:r>
              <a:rPr lang="en" sz="2400" dirty="0">
                <a:solidFill>
                  <a:srgbClr val="0000FF"/>
                </a:solidFill>
              </a:rPr>
              <a:t>ship</a:t>
            </a:r>
            <a:r>
              <a:rPr lang="e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47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66450" y="142576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1602875" y="37257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022850" y="21844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008462" y="41173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0" y="0"/>
            <a:ext cx="77019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Convolution Layer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51225" y="8440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32x32x3 image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2018375" y="368330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2438350" y="2167873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1305400" y="4103741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1584139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066450" y="142576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1602875" y="37257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022850" y="21844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008462" y="41173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0" y="0"/>
            <a:ext cx="77019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Convolution Layer</a:t>
            </a:r>
          </a:p>
        </p:txBody>
      </p:sp>
      <p:sp>
        <p:nvSpPr>
          <p:cNvPr id="156" name="Shape 156"/>
          <p:cNvSpPr/>
          <p:nvPr/>
        </p:nvSpPr>
        <p:spPr>
          <a:xfrm>
            <a:off x="4145900" y="2304737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920100" y="1625087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5x5x3 filter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51225" y="8440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32x32x3 image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197800" y="265945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Convolve </a:t>
            </a:r>
            <a:r>
              <a:rPr lang="en" sz="180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“slide over the image spatially, computing dot products”</a:t>
            </a:r>
          </a:p>
        </p:txBody>
      </p:sp>
    </p:spTree>
    <p:extLst>
      <p:ext uri="{BB962C8B-B14F-4D97-AF65-F5344CB8AC3E}">
        <p14:creationId xmlns:p14="http://schemas.microsoft.com/office/powerpoint/2010/main" val="1223211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3574800" y="2866500"/>
            <a:ext cx="408299" cy="14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334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080350" y="523675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923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2779515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2596200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96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78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7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general, common to see CONV layers with stride 1, filters of size FxF, and zero-padding with (F-1)/2. (will preserve size 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zero pad with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       F = 5 =&gt; zero pad with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       F = 7 =&gt; zero pad with 3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4973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45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276675" y="546674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We have </a:t>
            </a:r>
            <a:r>
              <a:rPr lang="en-US" sz="2000" dirty="0" smtClean="0"/>
              <a:t>a </a:t>
            </a:r>
            <a:r>
              <a:rPr lang="en" sz="2000" dirty="0" smtClean="0"/>
              <a:t>dataset </a:t>
            </a:r>
            <a:r>
              <a:rPr lang="en" sz="2000" dirty="0"/>
              <a:t>of (</a:t>
            </a:r>
            <a:r>
              <a:rPr lang="en" sz="2000" dirty="0" err="1"/>
              <a:t>x,y</a:t>
            </a:r>
            <a:r>
              <a:rPr lang="en" sz="2000" dirty="0"/>
              <a:t>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We have a </a:t>
            </a:r>
            <a:r>
              <a:rPr lang="en" sz="2000" b="1" dirty="0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We </a:t>
            </a:r>
            <a:r>
              <a:rPr lang="en-US" sz="2000" dirty="0" smtClean="0"/>
              <a:t>define </a:t>
            </a:r>
            <a:r>
              <a:rPr lang="en" sz="2000" dirty="0" smtClean="0"/>
              <a:t>a </a:t>
            </a:r>
            <a:r>
              <a:rPr lang="en" sz="2000" b="1" dirty="0"/>
              <a:t>loss function</a:t>
            </a:r>
            <a:r>
              <a:rPr lang="en" sz="2000" dirty="0"/>
              <a:t>: 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2098431" y="4150450"/>
            <a:ext cx="2892833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smtClean="0">
                <a:solidFill>
                  <a:srgbClr val="0000FF"/>
                </a:solidFill>
              </a:rPr>
              <a:t>Total L</a:t>
            </a:r>
            <a:r>
              <a:rPr lang="en" sz="1800" dirty="0" err="1" smtClean="0">
                <a:solidFill>
                  <a:srgbClr val="0000FF"/>
                </a:solidFill>
              </a:rPr>
              <a:t>oss</a:t>
            </a:r>
            <a:r>
              <a:rPr lang="en-US" sz="1800" dirty="0" smtClean="0">
                <a:solidFill>
                  <a:srgbClr val="0000FF"/>
                </a:solidFill>
              </a:rPr>
              <a:t>+Regularization</a:t>
            </a:r>
            <a:endParaRPr lang="en" sz="1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463"/>
              <p:cNvSpPr txBox="1"/>
              <p:nvPr/>
            </p:nvSpPr>
            <p:spPr>
              <a:xfrm>
                <a:off x="3851007" y="830508"/>
                <a:ext cx="3030440" cy="265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000" b="0" i="1" baseline="-25000" smtClean="0">
                          <a:latin typeface="Cambria Math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mr-IN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𝑊𝑥</m:t>
                      </m:r>
                      <m:r>
                        <a:rPr lang="en-US" sz="2000" b="0" i="1" baseline="-25000" smtClean="0">
                          <a:latin typeface="Cambria Math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" sz="2000" dirty="0"/>
              </a:p>
            </p:txBody>
          </p:sp>
        </mc:Choice>
        <mc:Fallback xmlns="">
          <p:sp>
            <p:nvSpPr>
              <p:cNvPr id="14" name="Shape 4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007" y="830508"/>
                <a:ext cx="3030440" cy="265517"/>
              </a:xfrm>
              <a:prstGeom prst="rect">
                <a:avLst/>
              </a:prstGeom>
              <a:blipFill rotWithShape="0">
                <a:blip r:embed="rId7"/>
                <a:stretch>
                  <a:fillRect b="-9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convolve (slide) over 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4111550" y="-55900"/>
            <a:ext cx="50639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consider a second, </a:t>
            </a:r>
            <a:r>
              <a:rPr lang="en" sz="2400">
                <a:solidFill>
                  <a:srgbClr val="38761D"/>
                </a:solidFill>
              </a:rPr>
              <a:t>green </a:t>
            </a:r>
            <a:r>
              <a:rPr lang="en" sz="240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4118796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819650" y="4110760"/>
            <a:ext cx="86258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3773505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/>
        </p:nvSpPr>
        <p:spPr>
          <a:xfrm>
            <a:off x="341025" y="150675"/>
            <a:ext cx="8319299" cy="91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brain/neuron view of CONV Layer</a:t>
            </a:r>
          </a:p>
        </p:txBody>
      </p:sp>
      <p:sp>
        <p:nvSpPr>
          <p:cNvPr id="720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24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0" y="243900"/>
            <a:ext cx="2279624" cy="1300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6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5774775" y="2035050"/>
            <a:ext cx="3382500" cy="22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with 5 filters,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CONV layer consists of neurons arranged in a 3D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There will be 5 different neurons all looking at the same region in the input volume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0812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1356125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24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0936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/>
                <a:gridCol w="605875"/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661275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918925" y="47475"/>
            <a:ext cx="426689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2768861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ConvNet </a:t>
            </a:r>
            <a:r>
              <a:rPr lang="en" sz="1800" dirty="0"/>
              <a:t>is a sequence of </a:t>
            </a:r>
            <a:r>
              <a:rPr lang="en" sz="1800" dirty="0" smtClean="0"/>
              <a:t>Convolutional </a:t>
            </a:r>
            <a:r>
              <a:rPr lang="en" sz="1800" dirty="0"/>
              <a:t>Layers, interspersed with activation functions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8" name="Shape 288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</p:spTree>
    <p:extLst>
      <p:ext uri="{BB962C8B-B14F-4D97-AF65-F5344CB8AC3E}">
        <p14:creationId xmlns:p14="http://schemas.microsoft.com/office/powerpoint/2010/main" val="3626524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ConvNet </a:t>
            </a:r>
            <a:r>
              <a:rPr lang="en" sz="1800" dirty="0"/>
              <a:t>is a sequence of Convolutional Layers, interspersed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12037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0" y="938752"/>
            <a:ext cx="8963891" cy="41216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69275" y="96985"/>
            <a:ext cx="9296400" cy="9941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Fully Connected Layer (FC layer): Contains neurons that connect to the entire input volume, as in ordinary Neural Networks</a:t>
            </a:r>
            <a:br>
              <a:rPr lang="en-US" sz="280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9982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-30325" y="1269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2" y="1218324"/>
            <a:ext cx="9146952" cy="27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979900"/>
            <a:ext cx="66312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68254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[55x55x96] </a:t>
            </a:r>
            <a:r>
              <a:rPr lang="en" dirty="0">
                <a:solidFill>
                  <a:srgbClr val="FF0000"/>
                </a:solidFill>
              </a:rPr>
              <a:t>CONV1</a:t>
            </a:r>
            <a:r>
              <a:rPr lang="en" dirty="0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[27x27x96] </a:t>
            </a:r>
            <a:r>
              <a:rPr lang="en" dirty="0">
                <a:solidFill>
                  <a:srgbClr val="0000FF"/>
                </a:solidFill>
              </a:rPr>
              <a:t>MAX POOL1</a:t>
            </a:r>
            <a:r>
              <a:rPr lang="en" dirty="0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[27x27x96] </a:t>
            </a:r>
            <a:r>
              <a:rPr lang="en" dirty="0">
                <a:solidFill>
                  <a:srgbClr val="38761D"/>
                </a:solidFill>
              </a:rPr>
              <a:t>NORM1:</a:t>
            </a:r>
            <a:r>
              <a:rPr lang="en" dirty="0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[27x27x256] </a:t>
            </a:r>
            <a:r>
              <a:rPr lang="en" dirty="0">
                <a:solidFill>
                  <a:srgbClr val="FF0000"/>
                </a:solidFill>
              </a:rPr>
              <a:t>CONV2</a:t>
            </a:r>
            <a:r>
              <a:rPr lang="en" dirty="0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[13x13x256] </a:t>
            </a:r>
            <a:r>
              <a:rPr lang="en" dirty="0">
                <a:solidFill>
                  <a:srgbClr val="0000FF"/>
                </a:solidFill>
              </a:rPr>
              <a:t>MAX POOL2:</a:t>
            </a:r>
            <a:r>
              <a:rPr lang="en" dirty="0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[13x13x256] </a:t>
            </a:r>
            <a:r>
              <a:rPr lang="en" dirty="0">
                <a:solidFill>
                  <a:srgbClr val="38761D"/>
                </a:solidFill>
              </a:rPr>
              <a:t>NORM2: </a:t>
            </a:r>
            <a:r>
              <a:rPr lang="en" dirty="0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[13x13x384] </a:t>
            </a:r>
            <a:r>
              <a:rPr lang="en" dirty="0">
                <a:solidFill>
                  <a:srgbClr val="FF0000"/>
                </a:solidFill>
              </a:rPr>
              <a:t>CONV3</a:t>
            </a:r>
            <a:r>
              <a:rPr lang="en" dirty="0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[13x13x384] </a:t>
            </a:r>
            <a:r>
              <a:rPr lang="en" dirty="0">
                <a:solidFill>
                  <a:srgbClr val="FF0000"/>
                </a:solidFill>
              </a:rPr>
              <a:t>CONV4</a:t>
            </a:r>
            <a:r>
              <a:rPr lang="en" dirty="0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[13x13x256] </a:t>
            </a:r>
            <a:r>
              <a:rPr lang="en" dirty="0">
                <a:solidFill>
                  <a:srgbClr val="FF0000"/>
                </a:solidFill>
              </a:rPr>
              <a:t>CONV5</a:t>
            </a:r>
            <a:r>
              <a:rPr lang="en" dirty="0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[6x6x256] </a:t>
            </a:r>
            <a:r>
              <a:rPr lang="en" dirty="0">
                <a:solidFill>
                  <a:srgbClr val="0000FF"/>
                </a:solidFill>
              </a:rPr>
              <a:t>MAX POOL3</a:t>
            </a:r>
            <a:r>
              <a:rPr lang="en" dirty="0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FC6:</a:t>
            </a:r>
            <a:r>
              <a:rPr lang="en" dirty="0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FC7: </a:t>
            </a:r>
            <a:r>
              <a:rPr lang="en" dirty="0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[1000] </a:t>
            </a:r>
            <a:r>
              <a:rPr lang="en" dirty="0">
                <a:solidFill>
                  <a:srgbClr val="E69138"/>
                </a:solidFill>
              </a:rPr>
              <a:t>FC8: </a:t>
            </a:r>
            <a:r>
              <a:rPr lang="en" dirty="0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3" name="Shape 883"/>
          <p:cNvSpPr txBox="1"/>
          <p:nvPr/>
        </p:nvSpPr>
        <p:spPr>
          <a:xfrm>
            <a:off x="5260825" y="1905725"/>
            <a:ext cx="4097100" cy="23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first use of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manually when val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- 7 CNN ensemble: 18.2% -&gt; 15.4%</a:t>
            </a:r>
          </a:p>
        </p:txBody>
      </p:sp>
    </p:spTree>
    <p:extLst>
      <p:ext uri="{BB962C8B-B14F-4D97-AF65-F5344CB8AC3E}">
        <p14:creationId xmlns:p14="http://schemas.microsoft.com/office/powerpoint/2010/main" val="372596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339025" y="154975"/>
            <a:ext cx="67130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Gradient Descent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9750"/>
            <a:ext cx="85344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12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0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-25625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2175275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96144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2872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9250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37433" y="4515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119650" y="4349100"/>
            <a:ext cx="6383699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~*2 for bwd)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3176818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12" y="1035425"/>
            <a:ext cx="8067814" cy="3137487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 txBox="1"/>
          <p:nvPr/>
        </p:nvSpPr>
        <p:spPr>
          <a:xfrm>
            <a:off x="5969325" y="4172925"/>
            <a:ext cx="2636699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/>
              <a:t>[Krizhevsky 2012]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14600" y="653050"/>
            <a:ext cx="143970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4692100" y="653050"/>
            <a:ext cx="143970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Retrieval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" y="974825"/>
            <a:ext cx="4176074" cy="31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/>
        </p:nvSpPr>
        <p:spPr>
          <a:xfrm>
            <a:off x="286062" y="4141350"/>
            <a:ext cx="4336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[Faster R-CNN: Ren, He, Girshick, Sun 2015]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14500" y="660700"/>
            <a:ext cx="3003899" cy="31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Detection</a:t>
            </a: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4">
            <a:alphaModFix/>
          </a:blip>
          <a:srcRect l="42455"/>
          <a:stretch/>
        </p:blipFill>
        <p:spPr>
          <a:xfrm>
            <a:off x="4313237" y="974825"/>
            <a:ext cx="4777049" cy="316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 txBox="1"/>
          <p:nvPr/>
        </p:nvSpPr>
        <p:spPr>
          <a:xfrm>
            <a:off x="4500250" y="660700"/>
            <a:ext cx="3003899" cy="31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Segmentation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153101" y="4141350"/>
            <a:ext cx="1854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[Farabet et al., 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6" y="1232748"/>
            <a:ext cx="521737" cy="267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972895" y="1232756"/>
            <a:ext cx="1491524" cy="267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1. Train on </a:t>
            </a:r>
          </a:p>
          <a:p>
            <a:r>
              <a:rPr lang="en" sz="1050"/>
              <a:t>Imagenet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826" y="1238713"/>
            <a:ext cx="521737" cy="267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6216244" y="1041581"/>
            <a:ext cx="1796850" cy="10498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3. Medium dataset:</a:t>
            </a:r>
          </a:p>
          <a:p>
            <a:r>
              <a:rPr lang="en" sz="1050" b="1"/>
              <a:t>finetuning</a:t>
            </a:r>
          </a:p>
          <a:p>
            <a:endParaRPr sz="1050">
              <a:solidFill>
                <a:srgbClr val="FF0000"/>
              </a:solidFill>
            </a:endParaRPr>
          </a:p>
          <a:p>
            <a:r>
              <a:rPr lang="en" sz="1050">
                <a:solidFill>
                  <a:srgbClr val="FF0000"/>
                </a:solidFill>
              </a:rPr>
              <a:t>more data = retrain more of the network (or all of it)</a:t>
            </a:r>
          </a:p>
        </p:txBody>
      </p:sp>
      <p:sp>
        <p:nvSpPr>
          <p:cNvPr id="354" name="Shape 354"/>
          <p:cNvSpPr/>
          <p:nvPr/>
        </p:nvSpPr>
        <p:spPr>
          <a:xfrm>
            <a:off x="5381026" y="3009863"/>
            <a:ext cx="663749" cy="9213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55" name="Shape 355"/>
          <p:cNvCxnSpPr>
            <a:endCxn id="354" idx="3"/>
          </p:cNvCxnSpPr>
          <p:nvPr/>
        </p:nvCxnSpPr>
        <p:spPr>
          <a:xfrm rot="10800000">
            <a:off x="6044774" y="3470550"/>
            <a:ext cx="44617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95" y="1232739"/>
            <a:ext cx="521737" cy="267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3763464" y="1061308"/>
            <a:ext cx="1491524" cy="4585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2. Small dataset:</a:t>
            </a:r>
          </a:p>
          <a:p>
            <a:r>
              <a:rPr lang="en" sz="1050" b="1"/>
              <a:t>feature extractor</a:t>
            </a:r>
          </a:p>
          <a:p>
            <a:endParaRPr sz="1050"/>
          </a:p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099695" y="3657600"/>
            <a:ext cx="663749" cy="2677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359" name="Shape 359"/>
          <p:cNvCxnSpPr>
            <a:endCxn id="358" idx="3"/>
          </p:cNvCxnSpPr>
          <p:nvPr/>
        </p:nvCxnSpPr>
        <p:spPr>
          <a:xfrm rot="10800000">
            <a:off x="3763443" y="3791475"/>
            <a:ext cx="34492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0" name="Shape 360"/>
          <p:cNvSpPr/>
          <p:nvPr/>
        </p:nvSpPr>
        <p:spPr>
          <a:xfrm>
            <a:off x="3741601" y="1468745"/>
            <a:ext cx="168074" cy="2138399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61" name="Shape 361"/>
          <p:cNvSpPr txBox="1"/>
          <p:nvPr/>
        </p:nvSpPr>
        <p:spPr>
          <a:xfrm>
            <a:off x="3938860" y="2370396"/>
            <a:ext cx="953999" cy="267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Freeze these</a:t>
            </a:r>
          </a:p>
          <a:p>
            <a:endParaRPr sz="1050"/>
          </a:p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095002" y="3646275"/>
            <a:ext cx="708075" cy="267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Train this</a:t>
            </a:r>
          </a:p>
          <a:p>
            <a:endParaRPr sz="1050"/>
          </a:p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6001876" y="1468744"/>
            <a:ext cx="168074" cy="1507500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64" name="Shape 364"/>
          <p:cNvSpPr txBox="1"/>
          <p:nvPr/>
        </p:nvSpPr>
        <p:spPr>
          <a:xfrm>
            <a:off x="6216272" y="2088621"/>
            <a:ext cx="953999" cy="267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Freeze these</a:t>
            </a:r>
          </a:p>
          <a:p>
            <a:endParaRPr sz="1050"/>
          </a:p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6490915" y="3336675"/>
            <a:ext cx="708075" cy="2677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050"/>
              <a:t>Train this</a:t>
            </a:r>
          </a:p>
          <a:p>
            <a:endParaRPr sz="1050"/>
          </a:p>
          <a:p>
            <a:endParaRPr sz="1050">
              <a:solidFill>
                <a:srgbClr val="FF0000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14488" y="273845"/>
            <a:ext cx="5915025" cy="994172"/>
          </a:xfrm>
        </p:spPr>
        <p:txBody>
          <a:bodyPr/>
          <a:lstStyle/>
          <a:p>
            <a:r>
              <a:rPr lang="en" dirty="0"/>
              <a:t>Transfer Learning with </a:t>
            </a:r>
            <a:r>
              <a:rPr lang="en" dirty="0" smtClean="0"/>
              <a:t>CNNs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271200" y="2966224"/>
            <a:ext cx="8872800" cy="126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Unsupervised Learning</a:t>
            </a: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541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Supervised vs Unsupervised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596900" y="1073150"/>
            <a:ext cx="3870900" cy="3568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Supervised Learning</a:t>
            </a:r>
          </a:p>
          <a:p>
            <a:pPr lvl="0" rtl="0">
              <a:spcBef>
                <a:spcPts val="0"/>
              </a:spcBef>
              <a:buNone/>
            </a:pPr>
            <a:endParaRPr sz="12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Data</a:t>
            </a:r>
            <a:r>
              <a:rPr lang="en" sz="2400" dirty="0"/>
              <a:t>: (x, 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x is data, y is label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Goal</a:t>
            </a:r>
            <a:r>
              <a:rPr lang="en" sz="2400" dirty="0"/>
              <a:t>: Learn a </a:t>
            </a:r>
            <a:r>
              <a:rPr lang="en" sz="2400" i="1" dirty="0"/>
              <a:t>function</a:t>
            </a:r>
            <a:r>
              <a:rPr lang="en" sz="2400" dirty="0"/>
              <a:t> to map x -&gt; y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Examples</a:t>
            </a:r>
            <a:r>
              <a:rPr lang="en" sz="2400" dirty="0"/>
              <a:t>: </a:t>
            </a:r>
            <a:r>
              <a:rPr lang="en" sz="1800" dirty="0"/>
              <a:t>Classification, regression, object detection, semantic segmentation, image captioning, etc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body" idx="4294967295"/>
          </p:nvPr>
        </p:nvSpPr>
        <p:spPr>
          <a:xfrm>
            <a:off x="4829175" y="1078999"/>
            <a:ext cx="3959225" cy="356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Unsupervised Learning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Data</a:t>
            </a:r>
            <a:r>
              <a:rPr lang="en" sz="2400">
                <a:solidFill>
                  <a:schemeClr val="dk1"/>
                </a:solidFill>
              </a:rPr>
              <a:t>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Just data, no labels!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Goal</a:t>
            </a:r>
            <a:r>
              <a:rPr lang="en" sz="2400">
                <a:solidFill>
                  <a:schemeClr val="dk1"/>
                </a:solidFill>
              </a:rPr>
              <a:t>: Learn some </a:t>
            </a:r>
            <a:r>
              <a:rPr lang="en" sz="2400" i="1">
                <a:solidFill>
                  <a:schemeClr val="dk1"/>
                </a:solidFill>
              </a:rPr>
              <a:t>structure</a:t>
            </a:r>
            <a:r>
              <a:rPr lang="en" sz="2400">
                <a:solidFill>
                  <a:schemeClr val="dk1"/>
                </a:solidFill>
              </a:rPr>
              <a:t> of the data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Examples</a:t>
            </a:r>
            <a:r>
              <a:rPr lang="en" sz="2400">
                <a:solidFill>
                  <a:schemeClr val="dk1"/>
                </a:solidFill>
              </a:rPr>
              <a:t>: </a:t>
            </a:r>
            <a:r>
              <a:rPr lang="en" sz="1800">
                <a:solidFill>
                  <a:schemeClr val="dk1"/>
                </a:solidFill>
              </a:rPr>
              <a:t>Clustering, dimensionality reduction, feature learning, generative models, etc.</a:t>
            </a:r>
          </a:p>
        </p:txBody>
      </p:sp>
    </p:spTree>
    <p:extLst>
      <p:ext uri="{BB962C8B-B14F-4D97-AF65-F5344CB8AC3E}">
        <p14:creationId xmlns:p14="http://schemas.microsoft.com/office/powerpoint/2010/main" val="152014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Unsupervised Learning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dirty="0" err="1"/>
              <a:t>Autoencoders</a:t>
            </a:r>
            <a:endParaRPr lang="en" sz="2400" dirty="0"/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/>
              <a:t>Traditional: feature learning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 err="1"/>
              <a:t>Variational</a:t>
            </a:r>
            <a:r>
              <a:rPr lang="en" sz="2400" dirty="0"/>
              <a:t>: generate </a:t>
            </a:r>
            <a:r>
              <a:rPr lang="en" sz="2400" dirty="0" smtClean="0"/>
              <a:t>samples</a:t>
            </a:r>
            <a:endParaRPr lang="en-US" sz="2400" dirty="0" smtClean="0"/>
          </a:p>
          <a:p>
            <a:pPr marL="914400" lvl="1" indent="-38100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dirty="0"/>
              <a:t>Generative Adversarial </a:t>
            </a:r>
            <a:r>
              <a:rPr lang="en" sz="2400" dirty="0" smtClean="0"/>
              <a:t>Networks</a:t>
            </a:r>
            <a:endParaRPr lang="en-US" sz="2400" dirty="0" smtClean="0"/>
          </a:p>
          <a:p>
            <a:pPr marL="800100" lvl="1" indent="-381000">
              <a:buSzPct val="100000"/>
            </a:pPr>
            <a:r>
              <a:rPr lang="en" sz="2400" dirty="0" smtClean="0"/>
              <a:t>Generate </a:t>
            </a:r>
            <a:r>
              <a:rPr lang="en" sz="2400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325497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489" name="Shape 489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490" name="Shape 490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cxnSp>
        <p:nvCxnSpPr>
          <p:cNvPr id="491" name="Shape 491"/>
          <p:cNvCxnSpPr>
            <a:stCxn id="489" idx="0"/>
            <a:endCxn id="490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4400625" y="840450"/>
            <a:ext cx="4645499" cy="97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Originally</a:t>
            </a:r>
            <a:r>
              <a:rPr lang="en" sz="18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Later</a:t>
            </a:r>
            <a:r>
              <a:rPr lang="en" sz="1800"/>
              <a:t>: Deep, fully-connected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Later</a:t>
            </a:r>
            <a:r>
              <a:rPr lang="en" sz="1800"/>
              <a:t>: ReLU CNN</a:t>
            </a:r>
          </a:p>
        </p:txBody>
      </p:sp>
      <p:cxnSp>
        <p:nvCxnSpPr>
          <p:cNvPr id="496" name="Shape 496"/>
          <p:cNvCxnSpPr>
            <a:stCxn id="492" idx="0"/>
          </p:cNvCxnSpPr>
          <p:nvPr/>
        </p:nvCxnSpPr>
        <p:spPr>
          <a:xfrm rot="10800000" flipH="1">
            <a:off x="4870574" y="1849200"/>
            <a:ext cx="600600" cy="147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7" name="Shape 497"/>
          <p:cNvSpPr txBox="1"/>
          <p:nvPr/>
        </p:nvSpPr>
        <p:spPr>
          <a:xfrm>
            <a:off x="684150" y="970950"/>
            <a:ext cx="30657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z</a:t>
            </a:r>
            <a:r>
              <a:rPr lang="en" sz="1800"/>
              <a:t> usually smaller than </a:t>
            </a:r>
            <a:r>
              <a:rPr lang="en" sz="1800" b="1"/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(dimensionality reduction)</a:t>
            </a:r>
          </a:p>
        </p:txBody>
      </p:sp>
      <p:cxnSp>
        <p:nvCxnSpPr>
          <p:cNvPr id="498" name="Shape 498"/>
          <p:cNvCxnSpPr/>
          <p:nvPr/>
        </p:nvCxnSpPr>
        <p:spPr>
          <a:xfrm rot="10800000">
            <a:off x="2560550" y="1632375"/>
            <a:ext cx="1021499" cy="10004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60488"/>
          <a:stretch/>
        </p:blipFill>
        <p:spPr>
          <a:xfrm>
            <a:off x="6108973" y="2454421"/>
            <a:ext cx="2815526" cy="2052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565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24" name="Shape 524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525" name="Shape 525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526" name="Shape 526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cxnSp>
        <p:nvCxnSpPr>
          <p:cNvPr id="527" name="Shape 527"/>
          <p:cNvCxnSpPr>
            <a:stCxn id="524" idx="0"/>
            <a:endCxn id="525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8" name="Shape 528"/>
          <p:cNvCxnSpPr>
            <a:stCxn id="525" idx="0"/>
            <a:endCxn id="526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9" name="Shape 529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786125" y="69950"/>
            <a:ext cx="2769299" cy="14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Originally</a:t>
            </a:r>
            <a:r>
              <a:rPr lang="en" sz="16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Later</a:t>
            </a:r>
            <a:r>
              <a:rPr lang="en" sz="1600"/>
              <a:t>: Deep, fully-connected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Later</a:t>
            </a:r>
            <a:r>
              <a:rPr lang="en" sz="1600"/>
              <a:t>: ReLU CNN (upconv)</a:t>
            </a:r>
          </a:p>
        </p:txBody>
      </p:sp>
      <p:cxnSp>
        <p:nvCxnSpPr>
          <p:cNvPr id="535" name="Shape 535"/>
          <p:cNvCxnSpPr/>
          <p:nvPr/>
        </p:nvCxnSpPr>
        <p:spPr>
          <a:xfrm rot="10800000" flipH="1">
            <a:off x="5205175" y="1247499"/>
            <a:ext cx="286800" cy="91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60488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3">
            <a:alphaModFix/>
          </a:blip>
          <a:srcRect t="51473" b="9899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6584737" y="2092050"/>
            <a:ext cx="2477400" cy="9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/>
              <a:t>Encoder</a:t>
            </a:r>
            <a:r>
              <a:rPr lang="en" sz="1600" dirty="0"/>
              <a:t>: 4-layer conv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b="1" dirty="0"/>
              <a:t>Decoder</a:t>
            </a:r>
            <a:r>
              <a:rPr lang="en" sz="1600" dirty="0"/>
              <a:t>: 4-layer upconv</a:t>
            </a:r>
          </a:p>
        </p:txBody>
      </p:sp>
    </p:spTree>
    <p:extLst>
      <p:ext uri="{BB962C8B-B14F-4D97-AF65-F5344CB8AC3E}">
        <p14:creationId xmlns:p14="http://schemas.microsoft.com/office/powerpoint/2010/main" val="33011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422243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Neural </a:t>
            </a:r>
            <a:r>
              <a:rPr lang="en" sz="3600" dirty="0" smtClean="0"/>
              <a:t>Network</a:t>
            </a:r>
            <a:endParaRPr lang="en" sz="24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926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436468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510668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843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2953568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301771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401796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401796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529901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713998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730496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746509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4904352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228868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201318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734768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95038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91" name="Shape 591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592" name="Shape 592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cxnSp>
        <p:nvCxnSpPr>
          <p:cNvPr id="593" name="Shape 593"/>
          <p:cNvCxnSpPr>
            <a:stCxn id="591" idx="0"/>
            <a:endCxn id="592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4" name="Shape 594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97" name="Shape 597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cxnSp>
        <p:nvCxnSpPr>
          <p:cNvPr id="598" name="Shape 598"/>
          <p:cNvCxnSpPr>
            <a:stCxn id="592" idx="0"/>
            <a:endCxn id="597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9" name="Shape 599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95350" y="2148925"/>
            <a:ext cx="1882199" cy="238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After training,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throw away </a:t>
            </a:r>
            <a:r>
              <a:rPr lang="en" sz="1600" dirty="0" smtClean="0"/>
              <a:t>decoder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cxnSp>
        <p:nvCxnSpPr>
          <p:cNvPr id="602" name="Shape 602"/>
          <p:cNvCxnSpPr/>
          <p:nvPr/>
        </p:nvCxnSpPr>
        <p:spPr>
          <a:xfrm rot="10800000" flipH="1">
            <a:off x="1434225" y="2282825"/>
            <a:ext cx="2168699" cy="230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03" name="Shape 603"/>
          <p:cNvPicPr preferRelativeResize="0"/>
          <p:nvPr/>
        </p:nvPicPr>
        <p:blipFill rotWithShape="1">
          <a:blip r:embed="rId3">
            <a:alphaModFix/>
          </a:blip>
          <a:srcRect b="60488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t="51473" b="9899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282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611" name="Shape 611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612" name="Shape 612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613" name="Shape 613"/>
          <p:cNvSpPr/>
          <p:nvPr/>
        </p:nvSpPr>
        <p:spPr>
          <a:xfrm>
            <a:off x="3644850" y="1531300"/>
            <a:ext cx="5658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yy</a:t>
            </a:r>
          </a:p>
        </p:txBody>
      </p:sp>
      <p:cxnSp>
        <p:nvCxnSpPr>
          <p:cNvPr id="614" name="Shape 614"/>
          <p:cNvCxnSpPr>
            <a:stCxn id="611" idx="0"/>
            <a:endCxn id="612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5" name="Shape 615"/>
          <p:cNvCxnSpPr>
            <a:stCxn id="612" idx="0"/>
            <a:endCxn id="613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6" name="Shape 616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Classifier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708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Predicted Label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509850" y="462750"/>
            <a:ext cx="21243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Loss function (Softmax, etc)</a:t>
            </a:r>
          </a:p>
        </p:txBody>
      </p:sp>
      <p:sp>
        <p:nvSpPr>
          <p:cNvPr id="622" name="Shape 622"/>
          <p:cNvSpPr/>
          <p:nvPr/>
        </p:nvSpPr>
        <p:spPr>
          <a:xfrm>
            <a:off x="4685750" y="1531300"/>
            <a:ext cx="5658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y</a:t>
            </a:r>
          </a:p>
        </p:txBody>
      </p:sp>
      <p:cxnSp>
        <p:nvCxnSpPr>
          <p:cNvPr id="623" name="Shape 623"/>
          <p:cNvCxnSpPr>
            <a:stCxn id="613" idx="0"/>
            <a:endCxn id="621" idx="2"/>
          </p:cNvCxnSpPr>
          <p:nvPr/>
        </p:nvCxnSpPr>
        <p:spPr>
          <a:xfrm rot="10800000" flipH="1">
            <a:off x="3927750" y="1261900"/>
            <a:ext cx="644400" cy="26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4" name="Shape 624"/>
          <p:cNvCxnSpPr>
            <a:stCxn id="622" idx="0"/>
            <a:endCxn id="621" idx="2"/>
          </p:cNvCxnSpPr>
          <p:nvPr/>
        </p:nvCxnSpPr>
        <p:spPr>
          <a:xfrm rot="10800000">
            <a:off x="4572050" y="1261900"/>
            <a:ext cx="396600" cy="26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5" name="Shape 625"/>
          <p:cNvSpPr txBox="1"/>
          <p:nvPr/>
        </p:nvSpPr>
        <p:spPr>
          <a:xfrm>
            <a:off x="471300" y="1798900"/>
            <a:ext cx="1610100" cy="119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Use encoder to initialize a </a:t>
            </a:r>
            <a:r>
              <a:rPr lang="en" sz="1600" b="1" dirty="0"/>
              <a:t>supervised</a:t>
            </a:r>
            <a:r>
              <a:rPr lang="en" sz="1600" dirty="0"/>
              <a:t> </a:t>
            </a:r>
            <a:br>
              <a:rPr lang="en" sz="1600" dirty="0"/>
            </a:br>
            <a:r>
              <a:rPr lang="en" sz="1600" dirty="0"/>
              <a:t>model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t="39531" r="17457" b="50819"/>
          <a:stretch/>
        </p:blipFill>
        <p:spPr>
          <a:xfrm>
            <a:off x="6914125" y="3881275"/>
            <a:ext cx="1817725" cy="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7906325" y="127643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plane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6855400" y="156100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dog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7568975" y="1560987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deer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7184225" y="127643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bird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8213075" y="1560987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truck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6876875" y="2347187"/>
            <a:ext cx="2028300" cy="9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Train for final task (sometimes with small data)</a:t>
            </a:r>
          </a:p>
        </p:txBody>
      </p:sp>
      <p:cxnSp>
        <p:nvCxnSpPr>
          <p:cNvPr id="633" name="Shape 633"/>
          <p:cNvCxnSpPr/>
          <p:nvPr/>
        </p:nvCxnSpPr>
        <p:spPr>
          <a:xfrm>
            <a:off x="5494275" y="1989100"/>
            <a:ext cx="0" cy="237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4" name="Shape 634"/>
          <p:cNvSpPr txBox="1"/>
          <p:nvPr/>
        </p:nvSpPr>
        <p:spPr>
          <a:xfrm>
            <a:off x="5508600" y="2422525"/>
            <a:ext cx="1275599" cy="119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Fine-tune</a:t>
            </a:r>
            <a:br>
              <a:rPr lang="en" sz="1600"/>
            </a:br>
            <a:r>
              <a:rPr lang="en" sz="1600"/>
              <a:t>encoder</a:t>
            </a:r>
            <a:br>
              <a:rPr lang="en" sz="1600"/>
            </a:br>
            <a:r>
              <a:rPr lang="en" sz="1600"/>
              <a:t>jointly with</a:t>
            </a:r>
            <a:br>
              <a:rPr lang="en" sz="1600"/>
            </a:br>
            <a:r>
              <a:rPr lang="en" sz="1600"/>
              <a:t>classifier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183956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662" name="Shape 662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663" name="Shape 663"/>
          <p:cNvSpPr/>
          <p:nvPr/>
        </p:nvSpPr>
        <p:spPr>
          <a:xfrm>
            <a:off x="3321450" y="2724025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cxnSp>
        <p:nvCxnSpPr>
          <p:cNvPr id="664" name="Shape 664"/>
          <p:cNvCxnSpPr>
            <a:stCxn id="662" idx="0"/>
            <a:endCxn id="663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4232775" y="3320400"/>
            <a:ext cx="127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668" name="Shape 668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cxnSp>
        <p:nvCxnSpPr>
          <p:cNvPr id="669" name="Shape 669"/>
          <p:cNvCxnSpPr>
            <a:stCxn id="663" idx="0"/>
            <a:endCxn id="668" idx="2"/>
          </p:cNvCxnSpPr>
          <p:nvPr/>
        </p:nvCxnSpPr>
        <p:spPr>
          <a:xfrm rot="10800000">
            <a:off x="3927750" y="1924825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4232775" y="2127650"/>
            <a:ext cx="1275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946075" y="1429900"/>
            <a:ext cx="1882200" cy="5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728525" y="696350"/>
            <a:ext cx="3198900" cy="3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Autoencoders can reconstruct data, and can learn features to initialize a supervised </a:t>
            </a:r>
            <a:r>
              <a:rPr lang="en" sz="2400" dirty="0" smtClean="0"/>
              <a:t>model</a:t>
            </a:r>
          </a:p>
          <a:p>
            <a:pPr lvl="0" rtl="0">
              <a:spcBef>
                <a:spcPts val="0"/>
              </a:spcBef>
              <a:buNone/>
            </a:pPr>
            <a:endParaRPr sz="2400" dirty="0" smtClean="0"/>
          </a:p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Can we generate images from an autoencoder?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935064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 Bayesian spin on an </a:t>
            </a:r>
            <a:r>
              <a:rPr lang="en" sz="2000" dirty="0" smtClean="0"/>
              <a:t>autoencoder</a:t>
            </a:r>
            <a:endParaRPr lang="en"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Assume our data                       is generated like this: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 </a:t>
            </a:r>
          </a:p>
        </p:txBody>
      </p:sp>
      <p:sp>
        <p:nvSpPr>
          <p:cNvPr id="713" name="Shape 713"/>
          <p:cNvSpPr/>
          <p:nvPr/>
        </p:nvSpPr>
        <p:spPr>
          <a:xfrm>
            <a:off x="2097025" y="3469450"/>
            <a:ext cx="754500" cy="657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/>
              <a:t>z</a:t>
            </a:r>
          </a:p>
        </p:txBody>
      </p:sp>
      <p:sp>
        <p:nvSpPr>
          <p:cNvPr id="714" name="Shape 714"/>
          <p:cNvSpPr/>
          <p:nvPr/>
        </p:nvSpPr>
        <p:spPr>
          <a:xfrm>
            <a:off x="5277175" y="3469300"/>
            <a:ext cx="754500" cy="657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/>
              <a:t>x</a:t>
            </a:r>
          </a:p>
        </p:txBody>
      </p:sp>
      <p:cxnSp>
        <p:nvCxnSpPr>
          <p:cNvPr id="715" name="Shape 715"/>
          <p:cNvCxnSpPr>
            <a:stCxn id="713" idx="3"/>
            <a:endCxn id="714" idx="1"/>
          </p:cNvCxnSpPr>
          <p:nvPr/>
        </p:nvCxnSpPr>
        <p:spPr>
          <a:xfrm>
            <a:off x="2851525" y="3798250"/>
            <a:ext cx="242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6" name="Shape 716"/>
          <p:cNvSpPr txBox="1"/>
          <p:nvPr/>
        </p:nvSpPr>
        <p:spPr>
          <a:xfrm>
            <a:off x="333375" y="3225600"/>
            <a:ext cx="1669500" cy="6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lang="en" sz="2000" i="1"/>
              <a:t>true prior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" y="3900458"/>
            <a:ext cx="1056062" cy="4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2734225" y="2574775"/>
            <a:ext cx="2350199" cy="6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lang="en" sz="2000" i="1"/>
              <a:t>true conditional</a:t>
            </a: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5" y="3224649"/>
            <a:ext cx="1711198" cy="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500" y="1753640"/>
            <a:ext cx="1207064" cy="43930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6656101" y="1855376"/>
            <a:ext cx="2350199" cy="14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dk1"/>
                </a:solidFill>
              </a:rPr>
              <a:t>Intuition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2000" b="1">
                <a:solidFill>
                  <a:schemeClr val="dk1"/>
                </a:solidFill>
              </a:rPr>
              <a:t>x</a:t>
            </a:r>
            <a:r>
              <a:rPr lang="en" sz="2000">
                <a:solidFill>
                  <a:schemeClr val="dk1"/>
                </a:solidFill>
              </a:rPr>
              <a:t> is an image, </a:t>
            </a:r>
            <a:r>
              <a:rPr lang="en" sz="2000" b="1">
                <a:solidFill>
                  <a:schemeClr val="dk1"/>
                </a:solidFill>
              </a:rPr>
              <a:t>z</a:t>
            </a:r>
            <a:r>
              <a:rPr lang="en" sz="2000">
                <a:solidFill>
                  <a:schemeClr val="dk1"/>
                </a:solidFill>
              </a:rPr>
              <a:t> gives class, orientation, attributes, etc 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6431525" y="4217950"/>
            <a:ext cx="2679900" cy="6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Kingma and Welling, “Auto-Encoding Variational Bayes”, ICLR 2014</a:t>
            </a:r>
          </a:p>
        </p:txBody>
      </p:sp>
    </p:spTree>
    <p:extLst>
      <p:ext uri="{BB962C8B-B14F-4D97-AF65-F5344CB8AC3E}">
        <p14:creationId xmlns:p14="http://schemas.microsoft.com/office/powerpoint/2010/main" val="968768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887" name="Shape 887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037694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896" name="Shape 896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897" name="Shape 897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98" name="Shape 898"/>
          <p:cNvCxnSpPr>
            <a:stCxn id="896" idx="0"/>
            <a:endCxn id="897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9" name="Shape 899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00" name="Shape 900"/>
          <p:cNvCxnSpPr>
            <a:stCxn id="896" idx="0"/>
            <a:endCxn id="899" idx="2"/>
          </p:cNvCxnSpPr>
          <p:nvPr/>
        </p:nvCxnSpPr>
        <p:spPr>
          <a:xfrm rot="10800000" flipH="1">
            <a:off x="29375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1" name="Shape 901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</p:spTree>
    <p:extLst>
      <p:ext uri="{BB962C8B-B14F-4D97-AF65-F5344CB8AC3E}">
        <p14:creationId xmlns:p14="http://schemas.microsoft.com/office/powerpoint/2010/main" val="1738070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12" name="Shape 912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913" name="Shape 913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14" name="Shape 914"/>
          <p:cNvCxnSpPr>
            <a:stCxn id="912" idx="0"/>
            <a:endCxn id="913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5" name="Shape 915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16" name="Shape 916"/>
          <p:cNvCxnSpPr>
            <a:stCxn id="912" idx="0"/>
            <a:endCxn id="915" idx="2"/>
          </p:cNvCxnSpPr>
          <p:nvPr/>
        </p:nvCxnSpPr>
        <p:spPr>
          <a:xfrm rot="10800000" flipH="1">
            <a:off x="29375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7" name="Shape 917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440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31" name="Shape 931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932" name="Shape 932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33" name="Shape 933"/>
          <p:cNvCxnSpPr>
            <a:stCxn id="931" idx="0"/>
            <a:endCxn id="932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4" name="Shape 934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35" name="Shape 935"/>
          <p:cNvCxnSpPr>
            <a:stCxn id="931" idx="0"/>
            <a:endCxn id="934" idx="2"/>
          </p:cNvCxnSpPr>
          <p:nvPr/>
        </p:nvCxnSpPr>
        <p:spPr>
          <a:xfrm rot="10800000" flipH="1">
            <a:off x="29375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36" name="Shape 936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937" name="Shape 937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38" name="Shape 938"/>
          <p:cNvCxnSpPr>
            <a:stCxn id="936" idx="0"/>
            <a:endCxn id="937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>
            <a:stCxn id="936" idx="0"/>
            <a:endCxn id="940" idx="2"/>
          </p:cNvCxnSpPr>
          <p:nvPr/>
        </p:nvCxnSpPr>
        <p:spPr>
          <a:xfrm rot="10800000" flipH="1">
            <a:off x="29461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0" name="Shape 940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6739025" y="4648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Kingma and Welling, ICLR 2014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943" name="Shape 943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4">
            <a:alphaModFix/>
          </a:blip>
          <a:srcRect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824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57" name="Shape 957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958" name="Shape 958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59" name="Shape 959"/>
          <p:cNvCxnSpPr>
            <a:stCxn id="957" idx="0"/>
            <a:endCxn id="958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0" name="Shape 960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61" name="Shape 961"/>
          <p:cNvCxnSpPr>
            <a:stCxn id="957" idx="0"/>
            <a:endCxn id="960" idx="2"/>
          </p:cNvCxnSpPr>
          <p:nvPr/>
        </p:nvCxnSpPr>
        <p:spPr>
          <a:xfrm rot="10800000" flipH="1">
            <a:off x="29375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2" name="Shape 962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963" name="Shape 963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64" name="Shape 964"/>
          <p:cNvCxnSpPr>
            <a:stCxn id="962" idx="0"/>
            <a:endCxn id="963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>
            <a:stCxn id="962" idx="0"/>
            <a:endCxn id="966" idx="2"/>
          </p:cNvCxnSpPr>
          <p:nvPr/>
        </p:nvCxnSpPr>
        <p:spPr>
          <a:xfrm rot="10800000" flipH="1">
            <a:off x="29461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/>
          <p:nvPr/>
        </p:nvSpPr>
        <p:spPr>
          <a:xfrm>
            <a:off x="2331239" y="865418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sp>
        <p:nvSpPr>
          <p:cNvPr id="966" name="Shape 966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739025" y="4648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Kingma and Welling, ICLR 2014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970" name="Shape 970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71" name="Shape 971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153600" y="122299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3357860" y="126686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Shape 980"/>
          <p:cNvSpPr txBox="1"/>
          <p:nvPr/>
        </p:nvSpPr>
        <p:spPr>
          <a:xfrm>
            <a:off x="173796" y="811275"/>
            <a:ext cx="21393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Reconstructed</a:t>
            </a:r>
          </a:p>
        </p:txBody>
      </p:sp>
    </p:spTree>
    <p:extLst>
      <p:ext uri="{BB962C8B-B14F-4D97-AF65-F5344CB8AC3E}">
        <p14:creationId xmlns:p14="http://schemas.microsoft.com/office/powerpoint/2010/main" val="2022123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(should be close to data x)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 </a:t>
            </a:r>
          </a:p>
        </p:txBody>
      </p:sp>
      <p:sp>
        <p:nvSpPr>
          <p:cNvPr id="986" name="Shape 986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88" name="Shape 988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989" name="Shape 989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90" name="Shape 990"/>
          <p:cNvCxnSpPr>
            <a:stCxn id="988" idx="0"/>
            <a:endCxn id="989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1" name="Shape 991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92" name="Shape 992"/>
          <p:cNvCxnSpPr>
            <a:stCxn id="988" idx="0"/>
            <a:endCxn id="991" idx="2"/>
          </p:cNvCxnSpPr>
          <p:nvPr/>
        </p:nvCxnSpPr>
        <p:spPr>
          <a:xfrm rot="10800000" flipH="1">
            <a:off x="2937549" y="3699175"/>
            <a:ext cx="725100" cy="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3" name="Shape 993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(should be close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to prior            )</a:t>
            </a:r>
            <a:r>
              <a:rPr lang="en" sz="2200"/>
              <a:t>   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998" name="Shape 998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99" name="Shape 999"/>
          <p:cNvCxnSpPr>
            <a:stCxn id="997" idx="0"/>
            <a:endCxn id="998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0" name="Shape 1000"/>
          <p:cNvCxnSpPr>
            <a:stCxn id="997" idx="0"/>
            <a:endCxn id="1001" idx="2"/>
          </p:cNvCxnSpPr>
          <p:nvPr/>
        </p:nvCxnSpPr>
        <p:spPr>
          <a:xfrm rot="10800000" flipH="1">
            <a:off x="2946199" y="2053302"/>
            <a:ext cx="725100" cy="38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2" name="Shape 1002"/>
          <p:cNvPicPr preferRelativeResize="0"/>
          <p:nvPr/>
        </p:nvPicPr>
        <p:blipFill rotWithShape="1">
          <a:blip r:embed="rId4">
            <a:alphaModFix/>
          </a:blip>
          <a:srcRect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1005" name="Shape 1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/>
        </p:nvSpPr>
        <p:spPr>
          <a:xfrm>
            <a:off x="1153600" y="122299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1007" name="Shape 1007"/>
          <p:cNvPicPr preferRelativeResize="0"/>
          <p:nvPr/>
        </p:nvPicPr>
        <p:blipFill rotWithShape="1">
          <a:blip r:embed="rId4">
            <a:alphaModFix/>
          </a:blip>
          <a:srcRect t="8709"/>
          <a:stretch/>
        </p:blipFill>
        <p:spPr>
          <a:xfrm>
            <a:off x="3357860" y="1277151"/>
            <a:ext cx="110310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623" y="4130340"/>
            <a:ext cx="843599" cy="41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/>
        </p:nvSpPr>
        <p:spPr>
          <a:xfrm>
            <a:off x="4643289" y="648928"/>
            <a:ext cx="4488000" cy="9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Training like a normal autoencoder: </a:t>
            </a:r>
            <a:r>
              <a:rPr lang="en" sz="2000" b="1" dirty="0">
                <a:solidFill>
                  <a:srgbClr val="FF0000"/>
                </a:solidFill>
              </a:rPr>
              <a:t>reconstruction loss</a:t>
            </a:r>
            <a:r>
              <a:rPr lang="en" sz="2000" dirty="0"/>
              <a:t> at the end, </a:t>
            </a:r>
            <a:r>
              <a:rPr lang="en" sz="2000" b="1" dirty="0">
                <a:solidFill>
                  <a:srgbClr val="0000FF"/>
                </a:solidFill>
              </a:rPr>
              <a:t>regularization toward prior</a:t>
            </a:r>
            <a:r>
              <a:rPr lang="en" sz="2000" dirty="0"/>
              <a:t> in middle</a:t>
            </a:r>
          </a:p>
        </p:txBody>
      </p:sp>
      <p:sp>
        <p:nvSpPr>
          <p:cNvPr id="1010" name="Shape 1010"/>
          <p:cNvSpPr/>
          <p:nvPr/>
        </p:nvSpPr>
        <p:spPr>
          <a:xfrm>
            <a:off x="2331239" y="865418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173796" y="811275"/>
            <a:ext cx="21393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Reconstructed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6739025" y="4648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Kingma and Welling, ICLR 2014</a:t>
            </a:r>
          </a:p>
        </p:txBody>
      </p:sp>
    </p:spTree>
    <p:extLst>
      <p:ext uri="{BB962C8B-B14F-4D97-AF65-F5344CB8AC3E}">
        <p14:creationId xmlns:p14="http://schemas.microsoft.com/office/powerpoint/2010/main" val="84876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rot="10800000">
            <a:off x="2312400" y="3188149"/>
            <a:ext cx="691799" cy="762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3196900" y="3906350"/>
            <a:ext cx="4650900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3030525" y="2899099"/>
            <a:ext cx="336299" cy="936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0" y="351745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“2-layer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“1-hidden-layer Neural Net”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5714125" y="326690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“3-layer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“2-hidden-layer Neural Net”</a:t>
            </a:r>
          </a:p>
        </p:txBody>
      </p:sp>
    </p:spTree>
    <p:extLst>
      <p:ext uri="{BB962C8B-B14F-4D97-AF65-F5344CB8AC3E}">
        <p14:creationId xmlns:p14="http://schemas.microsoft.com/office/powerpoint/2010/main" val="545358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Shape 1272"/>
          <p:cNvPicPr preferRelativeResize="0"/>
          <p:nvPr/>
        </p:nvPicPr>
        <p:blipFill rotWithShape="1">
          <a:blip r:embed="rId3">
            <a:alphaModFix/>
          </a:blip>
          <a:srcRect t="2019" r="596" b="902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Shape 1273"/>
          <p:cNvSpPr txBox="1">
            <a:spLocks noGrp="1"/>
          </p:cNvSpPr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Variational Autoencoder: Math</a:t>
            </a:r>
          </a:p>
        </p:txBody>
      </p:sp>
      <p:sp>
        <p:nvSpPr>
          <p:cNvPr id="1275" name="Shape 1275"/>
          <p:cNvSpPr/>
          <p:nvPr/>
        </p:nvSpPr>
        <p:spPr>
          <a:xfrm>
            <a:off x="1465175" y="2855125"/>
            <a:ext cx="1869900" cy="43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3500275" y="2854950"/>
            <a:ext cx="2397600" cy="431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7" name="Shape 1277"/>
          <p:cNvSpPr txBox="1"/>
          <p:nvPr/>
        </p:nvSpPr>
        <p:spPr>
          <a:xfrm>
            <a:off x="10600" y="705500"/>
            <a:ext cx="1679100" cy="11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Reconstruct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the input data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7172700" y="10750"/>
            <a:ext cx="1977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FF"/>
                </a:solidFill>
              </a:rPr>
              <a:t>Latent states should follow </a:t>
            </a:r>
            <a:br>
              <a:rPr lang="en" sz="2000" b="1">
                <a:solidFill>
                  <a:srgbClr val="0000FF"/>
                </a:solidFill>
              </a:rPr>
            </a:br>
            <a:r>
              <a:rPr lang="en" sz="2000" b="1">
                <a:solidFill>
                  <a:srgbClr val="0000FF"/>
                </a:solidFill>
              </a:rPr>
              <a:t>the prior</a:t>
            </a:r>
          </a:p>
        </p:txBody>
      </p:sp>
      <p:cxnSp>
        <p:nvCxnSpPr>
          <p:cNvPr id="1279" name="Shape 1279"/>
          <p:cNvCxnSpPr>
            <a:stCxn id="1278" idx="1"/>
            <a:endCxn id="1276" idx="0"/>
          </p:cNvCxnSpPr>
          <p:nvPr/>
        </p:nvCxnSpPr>
        <p:spPr>
          <a:xfrm flipH="1">
            <a:off x="4699200" y="439450"/>
            <a:ext cx="2473500" cy="2415600"/>
          </a:xfrm>
          <a:prstGeom prst="curved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0" name="Shape 1280"/>
          <p:cNvCxnSpPr>
            <a:stCxn id="1277" idx="3"/>
            <a:endCxn id="1275" idx="0"/>
          </p:cNvCxnSpPr>
          <p:nvPr/>
        </p:nvCxnSpPr>
        <p:spPr>
          <a:xfrm>
            <a:off x="1689700" y="1273850"/>
            <a:ext cx="710400" cy="1581300"/>
          </a:xfrm>
          <a:prstGeom prst="curved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281" name="Shape 1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Shape 1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Variational lower bound (elbow)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Training: Maximize lower bound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“Elbow”</a:t>
            </a:r>
          </a:p>
        </p:txBody>
      </p:sp>
    </p:spTree>
    <p:extLst>
      <p:ext uri="{BB962C8B-B14F-4D97-AF65-F5344CB8AC3E}">
        <p14:creationId xmlns:p14="http://schemas.microsoft.com/office/powerpoint/2010/main" val="747614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Variational </a:t>
            </a:r>
            <a:r>
              <a:rPr lang="en" dirty="0" smtClean="0"/>
              <a:t>Autoencoder: Generate Data</a:t>
            </a:r>
            <a:endParaRPr lang="en" dirty="0"/>
          </a:p>
        </p:txBody>
      </p:sp>
      <p:sp>
        <p:nvSpPr>
          <p:cNvPr id="1104" name="Shape 1104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105" name="Shape 1105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𝜇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106" name="Shape 1106"/>
          <p:cNvCxnSpPr>
            <a:stCxn id="1104" idx="0"/>
            <a:endCxn id="1105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7" name="Shape 1107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Σ</a:t>
            </a:r>
            <a:r>
              <a:rPr lang="en" sz="2400" b="1" baseline="300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108" name="Shape 1108"/>
          <p:cNvCxnSpPr>
            <a:stCxn id="1104" idx="0"/>
            <a:endCxn id="1107" idx="2"/>
          </p:cNvCxnSpPr>
          <p:nvPr/>
        </p:nvCxnSpPr>
        <p:spPr>
          <a:xfrm rot="10800000" flipH="1">
            <a:off x="1918850" y="2891596"/>
            <a:ext cx="761700" cy="61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9" name="Shape 1109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163000" y="2002715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Sample from </a:t>
            </a:r>
          </a:p>
        </p:txBody>
      </p:sp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2291060" y="205687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113" name="Shape 1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774" y="1612275"/>
            <a:ext cx="2882451" cy="2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/>
          <p:nvPr/>
        </p:nvSpPr>
        <p:spPr>
          <a:xfrm>
            <a:off x="3255599" y="847050"/>
            <a:ext cx="3460800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Diagonal prior on </a:t>
            </a:r>
            <a:r>
              <a:rPr lang="en" sz="2000" b="1"/>
              <a:t>z</a:t>
            </a:r>
            <a:r>
              <a:rPr lang="en" sz="2000"/>
              <a:t> =&gt; independent latent variables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149" y="981726"/>
            <a:ext cx="2549999" cy="35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  <p:sp>
        <p:nvSpPr>
          <p:cNvPr id="1118" name="Shape 1118"/>
          <p:cNvSpPr/>
          <p:nvPr/>
        </p:nvSpPr>
        <p:spPr>
          <a:xfrm>
            <a:off x="1312539" y="1641340"/>
            <a:ext cx="12126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-68478" y="1600207"/>
            <a:ext cx="1446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Generated</a:t>
            </a:r>
          </a:p>
        </p:txBody>
      </p:sp>
    </p:spTree>
    <p:extLst>
      <p:ext uri="{BB962C8B-B14F-4D97-AF65-F5344CB8AC3E}">
        <p14:creationId xmlns:p14="http://schemas.microsoft.com/office/powerpoint/2010/main" val="3406887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 Overview</a:t>
            </a:r>
          </a:p>
        </p:txBody>
      </p:sp>
      <p:sp>
        <p:nvSpPr>
          <p:cNvPr id="1333" name="Shape 13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dirty="0"/>
              <a:t>Traditional Autoencoders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/>
              <a:t>Try to reconstruct input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/>
              <a:t>Used to learn features, initialize supervised model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dirty="0"/>
              <a:t>Variational Autoencoders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/>
              <a:t>Bayesian meets deep learning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" sz="2400" dirty="0"/>
              <a:t>Sample from model to generate images</a:t>
            </a:r>
          </a:p>
        </p:txBody>
      </p:sp>
    </p:spTree>
    <p:extLst>
      <p:ext uri="{BB962C8B-B14F-4D97-AF65-F5344CB8AC3E}">
        <p14:creationId xmlns:p14="http://schemas.microsoft.com/office/powerpoint/2010/main" val="1409108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Generative Adversarial Nets</a:t>
            </a:r>
          </a:p>
        </p:txBody>
      </p:sp>
      <p:sp>
        <p:nvSpPr>
          <p:cNvPr id="1341" name="Shape 1341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3068182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51" name="Shape 1351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352" name="Shape 1352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cxnSp>
        <p:nvCxnSpPr>
          <p:cNvPr id="1353" name="Shape 1353"/>
          <p:cNvCxnSpPr>
            <a:stCxn id="1351" idx="0"/>
            <a:endCxn id="1352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4" name="Shape 1354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Generator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24772599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65" name="Shape 1365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366" name="Shape 1366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cxnSp>
        <p:nvCxnSpPr>
          <p:cNvPr id="1367" name="Shape 1367"/>
          <p:cNvCxnSpPr>
            <a:stCxn id="1365" idx="0"/>
            <a:endCxn id="1366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68" name="Shape 1368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Generator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71" name="Shape 1371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y</a:t>
            </a:r>
          </a:p>
        </p:txBody>
      </p:sp>
      <p:cxnSp>
        <p:nvCxnSpPr>
          <p:cNvPr id="1372" name="Shape 1372"/>
          <p:cNvCxnSpPr>
            <a:stCxn id="1366" idx="0"/>
            <a:endCxn id="1371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3" name="Shape 1373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Discriminator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3138205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83" name="Shape 1383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384" name="Shape 1384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cxnSp>
        <p:nvCxnSpPr>
          <p:cNvPr id="1385" name="Shape 1385"/>
          <p:cNvCxnSpPr>
            <a:stCxn id="1383" idx="0"/>
            <a:endCxn id="1384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6" name="Shape 1386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Generator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89" name="Shape 1389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y</a:t>
            </a:r>
          </a:p>
        </p:txBody>
      </p:sp>
      <p:sp>
        <p:nvSpPr>
          <p:cNvPr id="1390" name="Shape 1390"/>
          <p:cNvSpPr txBox="1"/>
          <p:nvPr/>
        </p:nvSpPr>
        <p:spPr>
          <a:xfrm>
            <a:off x="6279325" y="2998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image</a:t>
            </a:r>
          </a:p>
        </p:txBody>
      </p:sp>
      <p:cxnSp>
        <p:nvCxnSpPr>
          <p:cNvPr id="1391" name="Shape 1391"/>
          <p:cNvCxnSpPr>
            <a:stCxn id="1384" idx="0"/>
            <a:endCxn id="1389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92" name="Shape 1392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Discriminator</a:t>
            </a:r>
          </a:p>
        </p:txBody>
      </p:sp>
      <p:sp>
        <p:nvSpPr>
          <p:cNvPr id="1394" name="Shape 1394"/>
          <p:cNvSpPr/>
          <p:nvPr/>
        </p:nvSpPr>
        <p:spPr>
          <a:xfrm>
            <a:off x="4151112" y="2998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4151125" y="3551750"/>
            <a:ext cx="4295400" cy="6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examples: from generator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Real examples: from dataset</a:t>
            </a:r>
          </a:p>
        </p:txBody>
      </p:sp>
      <p:cxnSp>
        <p:nvCxnSpPr>
          <p:cNvPr id="1396" name="Shape 1396"/>
          <p:cNvCxnSpPr>
            <a:stCxn id="1394" idx="0"/>
            <a:endCxn id="1389" idx="2"/>
          </p:cNvCxnSpPr>
          <p:nvPr/>
        </p:nvCxnSpPr>
        <p:spPr>
          <a:xfrm rot="5400000" flipH="1">
            <a:off x="3393462" y="1226362"/>
            <a:ext cx="1180200" cy="23634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97" name="Shape 1397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3244246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z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cxnSp>
        <p:nvCxnSpPr>
          <p:cNvPr id="1407" name="Shape 1407"/>
          <p:cNvCxnSpPr>
            <a:stCxn id="1405" idx="0"/>
            <a:endCxn id="1406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08" name="Shape 1408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Generator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411" name="Shape 1411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y</a:t>
            </a:r>
          </a:p>
        </p:txBody>
      </p:sp>
      <p:sp>
        <p:nvSpPr>
          <p:cNvPr id="1412" name="Shape 1412"/>
          <p:cNvSpPr txBox="1"/>
          <p:nvPr/>
        </p:nvSpPr>
        <p:spPr>
          <a:xfrm>
            <a:off x="6279325" y="2998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image</a:t>
            </a:r>
          </a:p>
        </p:txBody>
      </p:sp>
      <p:cxnSp>
        <p:nvCxnSpPr>
          <p:cNvPr id="1413" name="Shape 1413"/>
          <p:cNvCxnSpPr>
            <a:stCxn id="1406" idx="0"/>
            <a:endCxn id="1411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14" name="Shape 1414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415" name="Shape 1415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Discriminator</a:t>
            </a:r>
          </a:p>
        </p:txBody>
      </p:sp>
      <p:sp>
        <p:nvSpPr>
          <p:cNvPr id="1416" name="Shape 1416"/>
          <p:cNvSpPr/>
          <p:nvPr/>
        </p:nvSpPr>
        <p:spPr>
          <a:xfrm>
            <a:off x="4151112" y="2998162"/>
            <a:ext cx="2028300" cy="393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x</a:t>
            </a:r>
          </a:p>
        </p:txBody>
      </p:sp>
      <p:sp>
        <p:nvSpPr>
          <p:cNvPr id="1417" name="Shape 1417"/>
          <p:cNvSpPr txBox="1"/>
          <p:nvPr/>
        </p:nvSpPr>
        <p:spPr>
          <a:xfrm>
            <a:off x="4151125" y="3551750"/>
            <a:ext cx="4295400" cy="6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examples: from generator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Real examples: from dataset</a:t>
            </a:r>
          </a:p>
        </p:txBody>
      </p:sp>
      <p:cxnSp>
        <p:nvCxnSpPr>
          <p:cNvPr id="1418" name="Shape 1418"/>
          <p:cNvCxnSpPr>
            <a:stCxn id="1416" idx="0"/>
            <a:endCxn id="1411" idx="2"/>
          </p:cNvCxnSpPr>
          <p:nvPr/>
        </p:nvCxnSpPr>
        <p:spPr>
          <a:xfrm rot="5400000" flipH="1">
            <a:off x="3393462" y="1226362"/>
            <a:ext cx="1180200" cy="23634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19" name="Shape 1419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420" name="Shape 1420"/>
          <p:cNvSpPr txBox="1"/>
          <p:nvPr/>
        </p:nvSpPr>
        <p:spPr>
          <a:xfrm>
            <a:off x="4151125" y="1480275"/>
            <a:ext cx="4715100" cy="69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Train generator and discriminator jointly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After training, easy to generate images</a:t>
            </a:r>
          </a:p>
        </p:txBody>
      </p:sp>
    </p:spTree>
    <p:extLst>
      <p:ext uri="{BB962C8B-B14F-4D97-AF65-F5344CB8AC3E}">
        <p14:creationId xmlns:p14="http://schemas.microsoft.com/office/powerpoint/2010/main" val="1741839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4997653" y="4285650"/>
            <a:ext cx="4423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pic>
        <p:nvPicPr>
          <p:cNvPr id="1429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25" y="1462124"/>
            <a:ext cx="3570099" cy="2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Shape 1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50" y="1463959"/>
            <a:ext cx="3570099" cy="2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Shape 1432"/>
          <p:cNvSpPr txBox="1"/>
          <p:nvPr/>
        </p:nvSpPr>
        <p:spPr>
          <a:xfrm>
            <a:off x="3193650" y="943350"/>
            <a:ext cx="2756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/>
              <a:t>Generated samples</a:t>
            </a:r>
          </a:p>
        </p:txBody>
      </p:sp>
    </p:spTree>
    <p:extLst>
      <p:ext uri="{BB962C8B-B14F-4D97-AF65-F5344CB8AC3E}">
        <p14:creationId xmlns:p14="http://schemas.microsoft.com/office/powerpoint/2010/main" val="2999239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Generative Adversarial </a:t>
            </a:r>
            <a:r>
              <a:rPr lang="en" dirty="0" smtClean="0"/>
              <a:t>Nets</a:t>
            </a:r>
            <a:endParaRPr lang="en" dirty="0"/>
          </a:p>
        </p:txBody>
      </p:sp>
      <p:pic>
        <p:nvPicPr>
          <p:cNvPr id="1585" name="Shape 1585"/>
          <p:cNvPicPr preferRelativeResize="0"/>
          <p:nvPr/>
        </p:nvPicPr>
        <p:blipFill rotWithShape="1">
          <a:blip r:embed="rId3">
            <a:alphaModFix/>
          </a:blip>
          <a:srcRect t="33404"/>
          <a:stretch/>
        </p:blipFill>
        <p:spPr>
          <a:xfrm>
            <a:off x="41142" y="1035925"/>
            <a:ext cx="9072025" cy="30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Shape 1586"/>
          <p:cNvSpPr txBox="1"/>
          <p:nvPr/>
        </p:nvSpPr>
        <p:spPr>
          <a:xfrm>
            <a:off x="2244112" y="4129350"/>
            <a:ext cx="6264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/>
              <a:t>Train separate model per-class on CIFAR-10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-30199" y="4361225"/>
            <a:ext cx="20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NIPS 2015</a:t>
            </a:r>
          </a:p>
        </p:txBody>
      </p:sp>
    </p:spTree>
    <p:extLst>
      <p:ext uri="{BB962C8B-B14F-4D97-AF65-F5344CB8AC3E}">
        <p14:creationId xmlns:p14="http://schemas.microsoft.com/office/powerpoint/2010/main" val="376054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2483737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94678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05555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1645850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02300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127460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3 </a:t>
            </a:r>
            <a:r>
              <a:rPr lang="en" sz="1800" dirty="0" smtClean="0"/>
              <a:t>numbers</a:t>
            </a:r>
            <a:r>
              <a:rPr lang="en" sz="1800" dirty="0"/>
              <a:t>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200650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1645850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640750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78200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437725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29028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011575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3554375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2931525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2270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3 </a:t>
            </a:r>
            <a:r>
              <a:rPr lang="en" sz="1800" dirty="0" smtClean="0"/>
              <a:t>numbers</a:t>
            </a:r>
            <a:r>
              <a:rPr lang="en" sz="1800" dirty="0"/>
              <a:t>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1879825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1822825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3764425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3786000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134275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18433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4708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Generative Adversarial </a:t>
            </a:r>
            <a:r>
              <a:rPr lang="en" dirty="0" smtClean="0"/>
              <a:t>Nets</a:t>
            </a:r>
            <a:endParaRPr lang="en" dirty="0"/>
          </a:p>
        </p:txBody>
      </p:sp>
      <p:sp>
        <p:nvSpPr>
          <p:cNvPr id="1612" name="Shape 1612"/>
          <p:cNvSpPr txBox="1"/>
          <p:nvPr/>
        </p:nvSpPr>
        <p:spPr>
          <a:xfrm>
            <a:off x="182124" y="4120350"/>
            <a:ext cx="1110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Radford et al,</a:t>
            </a:r>
            <a:br>
              <a:rPr lang="en" sz="1200" dirty="0"/>
            </a:br>
            <a:r>
              <a:rPr lang="en" sz="1200" dirty="0"/>
              <a:t> ICLR 2016</a:t>
            </a:r>
          </a:p>
        </p:txBody>
      </p:sp>
      <p:pic>
        <p:nvPicPr>
          <p:cNvPr id="1613" name="Shape 1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50" y="910974"/>
            <a:ext cx="7359249" cy="367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174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Generative Adversarial </a:t>
            </a:r>
            <a:r>
              <a:rPr lang="en" dirty="0" smtClean="0"/>
              <a:t>Nets</a:t>
            </a:r>
            <a:endParaRPr lang="en" dirty="0"/>
          </a:p>
        </p:txBody>
      </p:sp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 r="41907" b="37972"/>
          <a:stretch/>
        </p:blipFill>
        <p:spPr>
          <a:xfrm>
            <a:off x="2075625" y="1800450"/>
            <a:ext cx="4106101" cy="22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Shape 1631"/>
          <p:cNvSpPr txBox="1"/>
          <p:nvPr/>
        </p:nvSpPr>
        <p:spPr>
          <a:xfrm>
            <a:off x="1160850" y="13919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Smiling woman</a:t>
            </a:r>
          </a:p>
        </p:txBody>
      </p:sp>
      <p:sp>
        <p:nvSpPr>
          <p:cNvPr id="1632" name="Shape 1632"/>
          <p:cNvSpPr txBox="1"/>
          <p:nvPr/>
        </p:nvSpPr>
        <p:spPr>
          <a:xfrm>
            <a:off x="3115050" y="13919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woman</a:t>
            </a:r>
          </a:p>
        </p:txBody>
      </p:sp>
      <p:sp>
        <p:nvSpPr>
          <p:cNvPr id="1633" name="Shape 1633"/>
          <p:cNvSpPr txBox="1"/>
          <p:nvPr/>
        </p:nvSpPr>
        <p:spPr>
          <a:xfrm>
            <a:off x="5118875" y="13919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Neutral man</a:t>
            </a:r>
          </a:p>
        </p:txBody>
      </p:sp>
      <p:sp>
        <p:nvSpPr>
          <p:cNvPr id="1634" name="Shape 1634"/>
          <p:cNvSpPr/>
          <p:nvPr/>
        </p:nvSpPr>
        <p:spPr>
          <a:xfrm>
            <a:off x="1649075" y="1872600"/>
            <a:ext cx="401100" cy="2038200"/>
          </a:xfrm>
          <a:prstGeom prst="leftBrace">
            <a:avLst>
              <a:gd name="adj1" fmla="val 71802"/>
              <a:gd name="adj2" fmla="val 4895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5" name="Shape 1635"/>
          <p:cNvSpPr txBox="1"/>
          <p:nvPr/>
        </p:nvSpPr>
        <p:spPr>
          <a:xfrm>
            <a:off x="387450" y="2305400"/>
            <a:ext cx="1183800" cy="11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Samples </a:t>
            </a:r>
            <a:br>
              <a:rPr lang="en" sz="2000"/>
            </a:br>
            <a:r>
              <a:rPr lang="en" sz="2000"/>
              <a:t>from the </a:t>
            </a:r>
            <a:br>
              <a:rPr lang="en" sz="2000"/>
            </a:br>
            <a:r>
              <a:rPr lang="en" sz="2000"/>
              <a:t>model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7073075" y="4444575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Radford et al, ICLR 2016</a:t>
            </a:r>
          </a:p>
        </p:txBody>
      </p:sp>
    </p:spTree>
    <p:extLst>
      <p:ext uri="{BB962C8B-B14F-4D97-AF65-F5344CB8AC3E}">
        <p14:creationId xmlns:p14="http://schemas.microsoft.com/office/powerpoint/2010/main" val="964068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04862"/>
            <a:ext cx="8153400" cy="3533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82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6" name="Shape 1636"/>
          <p:cNvSpPr txBox="1"/>
          <p:nvPr/>
        </p:nvSpPr>
        <p:spPr>
          <a:xfrm>
            <a:off x="6967622" y="4520350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Karras et </a:t>
            </a:r>
            <a:r>
              <a:rPr lang="en" sz="1200" dirty="0"/>
              <a:t>al, ICLR </a:t>
            </a:r>
            <a:r>
              <a:rPr lang="en" sz="1200" dirty="0" smtClean="0"/>
              <a:t>2018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42780368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"/>
            <a:ext cx="8229600" cy="4724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83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7" name="Shape 1636"/>
          <p:cNvSpPr txBox="1"/>
          <p:nvPr/>
        </p:nvSpPr>
        <p:spPr>
          <a:xfrm>
            <a:off x="7248600" y="4749900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Karras et </a:t>
            </a:r>
            <a:r>
              <a:rPr lang="en" sz="1200" dirty="0"/>
              <a:t>al, ICLR </a:t>
            </a:r>
            <a:r>
              <a:rPr lang="en" sz="1200" dirty="0" smtClean="0"/>
              <a:t>2018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7015152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900112"/>
            <a:ext cx="8048625" cy="33432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84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6" name="Shape 1636"/>
          <p:cNvSpPr txBox="1"/>
          <p:nvPr/>
        </p:nvSpPr>
        <p:spPr>
          <a:xfrm>
            <a:off x="7094622" y="4666350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Karras et </a:t>
            </a:r>
            <a:r>
              <a:rPr lang="en" sz="1200" dirty="0"/>
              <a:t>al, ICLR </a:t>
            </a:r>
            <a:r>
              <a:rPr lang="en" sz="1200" dirty="0" smtClean="0"/>
              <a:t>2018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83096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 rot="10800000" flipH="1">
            <a:off x="3309850" y="255974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3157075"/>
            <a:ext cx="5926149" cy="1326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84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1934</TotalTime>
  <Words>2542</Words>
  <Application>Microsoft Macintosh PowerPoint</Application>
  <PresentationFormat>On-screen Show (16:9)</PresentationFormat>
  <Paragraphs>665</Paragraphs>
  <Slides>84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 with CNNs</vt:lpstr>
      <vt:lpstr>PowerPoint Presentation</vt:lpstr>
      <vt:lpstr>Supervised vs Unsupervised</vt:lpstr>
      <vt:lpstr>Unsupervised Learning</vt:lpstr>
      <vt:lpstr>Autoencoders</vt:lpstr>
      <vt:lpstr>Autoencoders</vt:lpstr>
      <vt:lpstr>Autoencoders</vt:lpstr>
      <vt:lpstr>Autoencoders</vt:lpstr>
      <vt:lpstr>Autoencoders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Autoencoder: Math</vt:lpstr>
      <vt:lpstr>Variational Autoencoder: Generate Data</vt:lpstr>
      <vt:lpstr>Autoencoder Overview</vt:lpstr>
      <vt:lpstr>Generative Adversarial Nets</vt:lpstr>
      <vt:lpstr>Generative Adversarial Nets</vt:lpstr>
      <vt:lpstr>Generative Adversarial Nets</vt:lpstr>
      <vt:lpstr>Generative Adversarial Nets</vt:lpstr>
      <vt:lpstr>Generative Adversarial Nets</vt:lpstr>
      <vt:lpstr>Generative Adversarial Nets</vt:lpstr>
      <vt:lpstr>Generative Adversarial Nets</vt:lpstr>
      <vt:lpstr>Generative Adversarial Nets</vt:lpstr>
      <vt:lpstr>Generative Adversarial Nets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Ozan Ozdenizci</cp:lastModifiedBy>
  <cp:revision>49</cp:revision>
  <dcterms:modified xsi:type="dcterms:W3CDTF">2019-11-14T14:24:42Z</dcterms:modified>
</cp:coreProperties>
</file>